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0"/>
  </p:notesMasterIdLst>
  <p:handoutMasterIdLst>
    <p:handoutMasterId r:id="rId31"/>
  </p:handoutMasterIdLst>
  <p:sldIdLst>
    <p:sldId id="256" r:id="rId2"/>
    <p:sldId id="461" r:id="rId3"/>
    <p:sldId id="463" r:id="rId4"/>
    <p:sldId id="528" r:id="rId5"/>
    <p:sldId id="530" r:id="rId6"/>
    <p:sldId id="444" r:id="rId7"/>
    <p:sldId id="465" r:id="rId8"/>
    <p:sldId id="466" r:id="rId9"/>
    <p:sldId id="422" r:id="rId10"/>
    <p:sldId id="513" r:id="rId11"/>
    <p:sldId id="527" r:id="rId12"/>
    <p:sldId id="521" r:id="rId13"/>
    <p:sldId id="412" r:id="rId14"/>
    <p:sldId id="516" r:id="rId15"/>
    <p:sldId id="517" r:id="rId16"/>
    <p:sldId id="522" r:id="rId17"/>
    <p:sldId id="423" r:id="rId18"/>
    <p:sldId id="415" r:id="rId19"/>
    <p:sldId id="520" r:id="rId20"/>
    <p:sldId id="525" r:id="rId21"/>
    <p:sldId id="524" r:id="rId22"/>
    <p:sldId id="435" r:id="rId23"/>
    <p:sldId id="518" r:id="rId24"/>
    <p:sldId id="471" r:id="rId25"/>
    <p:sldId id="472" r:id="rId26"/>
    <p:sldId id="309" r:id="rId27"/>
    <p:sldId id="436" r:id="rId28"/>
    <p:sldId id="486" r:id="rId29"/>
  </p:sldIdLst>
  <p:sldSz cx="9144000" cy="6858000" type="screen4x3"/>
  <p:notesSz cx="9926638" cy="6797675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6652"/>
    <a:srgbClr val="A36853"/>
    <a:srgbClr val="965F4C"/>
    <a:srgbClr val="8E5A48"/>
    <a:srgbClr val="9E6450"/>
    <a:srgbClr val="993300"/>
    <a:srgbClr val="CC3300"/>
    <a:srgbClr val="AB948C"/>
    <a:srgbClr val="BB9E94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ema Uygulanmış Stil 1 - Vurgu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06799F8-075E-4A3A-A7F6-7FBC6576F1A4}" styleName="Tema Uygulanmış Stil 2 - Vurgu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ema Uygulanmış Stil 2 - Vurgu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63" autoAdjust="0"/>
  </p:normalViewPr>
  <p:slideViewPr>
    <p:cSldViewPr>
      <p:cViewPr varScale="1">
        <p:scale>
          <a:sx n="108" d="100"/>
          <a:sy n="108" d="100"/>
        </p:scale>
        <p:origin x="174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800" y="1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6626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800" y="6456626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3F555CE9-A5DB-4228-8578-56BC59C6C2E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022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800" y="1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5" y="3229425"/>
            <a:ext cx="7941310" cy="3058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626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800" y="6456626"/>
            <a:ext cx="4301543" cy="339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FC9BCEE0-2A02-4B72-875E-4356A8D39CB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744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D167C2-CEE3-4DC7-B778-F155AC17564F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551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8810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35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6247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8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9BCEE0-2A02-4B72-875E-4356A8D39CBB}" type="slidenum">
              <a:rPr lang="tr-TR" smtClean="0"/>
              <a:pPr>
                <a:defRPr/>
              </a:pPr>
              <a:t>28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5857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tr-TR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3513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tr-TR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4763" cy="1752600"/>
          </a:xfrm>
        </p:spPr>
        <p:txBody>
          <a:bodyPr/>
          <a:lstStyle>
            <a:lvl1pPr>
              <a:defRPr sz="5100"/>
            </a:lvl1pPr>
          </a:lstStyle>
          <a:p>
            <a:r>
              <a:rPr lang="tr-TR" altLang="en-US"/>
              <a:t>Asıl başlık stili için tıklatın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tr-TR" altLang="en-US"/>
              <a:t>Asıl alt başlık stilini düzenlemek için tıklatın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1F6C8-079A-49BB-8B44-62616DBEF6A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63D98-3739-405E-B1D5-7DF91BB678C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D8E3C-2D81-48AE-8C00-73A1865E49E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53C96-E625-464C-A6D6-9C79A17252C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58842-9886-46F2-A74D-1F38F43471C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09287-45F7-4B25-9CB6-836EDAA02920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2C605-F0F5-466F-ADCA-7FB774F124A7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9EC7C-FFB8-4DB7-8533-645E4D76DFB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A492E-9B6B-405D-BBA4-18A183BFBFA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7E2C6-02AC-453E-8CAA-656A46B593D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C8081-EC02-41CA-BC71-E4C84C2DC1C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AB64C-B6CE-4C17-9736-9AB19A44873E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7" rIns="91416" bIns="4570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7" rIns="91416" bIns="45707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7" rIns="91416" bIns="4570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fld id="{E2061E07-F708-4304-A15A-2DFADF353FF0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tr-TR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1900">
          <a:solidFill>
            <a:schemeClr val="tx1"/>
          </a:solidFill>
          <a:latin typeface="+mn-lt"/>
        </a:defRPr>
      </a:lvl4pPr>
      <a:lvl5pPr marL="1681163" indent="-341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5pPr>
      <a:lvl6pPr marL="2138363" indent="-341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6pPr>
      <a:lvl7pPr marL="2595563" indent="-341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7pPr>
      <a:lvl8pPr marL="3052763" indent="-341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8pPr>
      <a:lvl9pPr marL="3509963" indent="-341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9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1052736"/>
            <a:ext cx="6120680" cy="648072"/>
          </a:xfrm>
        </p:spPr>
        <p:txBody>
          <a:bodyPr/>
          <a:lstStyle/>
          <a:p>
            <a:pPr eaLnBrk="1" hangingPunct="1"/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FEDERASYON LOGOSU</a:t>
            </a:r>
            <a: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  <a:t>TÜRKİYE</a:t>
            </a:r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 ………</a:t>
            </a:r>
            <a:r>
              <a:rPr lang="tr-TR" b="1" dirty="0">
                <a:solidFill>
                  <a:srgbClr val="EE407E"/>
                </a:solidFill>
              </a:rPr>
              <a:t/>
            </a:r>
            <a:br>
              <a:rPr lang="tr-TR" b="1" dirty="0">
                <a:solidFill>
                  <a:srgbClr val="EE407E"/>
                </a:solidFill>
              </a:rPr>
            </a:br>
            <a:r>
              <a:rPr lang="tr-TR" sz="3600" b="1" dirty="0">
                <a:solidFill>
                  <a:schemeClr val="accent5">
                    <a:lumMod val="75000"/>
                  </a:schemeClr>
                </a:solidFill>
              </a:rPr>
              <a:t>FEDERASYONU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6" tIns="45707" rIns="91416" bIns="45707"/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tr-TR" sz="280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95536" y="3717032"/>
            <a:ext cx="763284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1900">
                <a:solidFill>
                  <a:schemeClr val="tx1"/>
                </a:solidFill>
                <a:latin typeface="+mn-lt"/>
              </a:defRPr>
            </a:lvl4pPr>
            <a:lvl5pPr marL="168116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900">
                <a:solidFill>
                  <a:schemeClr val="tx1"/>
                </a:solidFill>
                <a:latin typeface="+mn-lt"/>
              </a:defRPr>
            </a:lvl5pPr>
            <a:lvl6pPr marL="2138363" indent="-341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900">
                <a:solidFill>
                  <a:schemeClr val="tx1"/>
                </a:solidFill>
                <a:latin typeface="+mn-lt"/>
              </a:defRPr>
            </a:lvl6pPr>
            <a:lvl7pPr marL="2595563" indent="-341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900">
                <a:solidFill>
                  <a:schemeClr val="tx1"/>
                </a:solidFill>
                <a:latin typeface="+mn-lt"/>
              </a:defRPr>
            </a:lvl7pPr>
            <a:lvl8pPr marL="3052763" indent="-341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900">
                <a:solidFill>
                  <a:schemeClr val="tx1"/>
                </a:solidFill>
                <a:latin typeface="+mn-lt"/>
              </a:defRPr>
            </a:lvl8pPr>
            <a:lvl9pPr marL="3509963" indent="-341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9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tr-TR" sz="2000" b="1" kern="0" dirty="0"/>
              <a:t>FEDERASYON BAŞKANI :</a:t>
            </a:r>
          </a:p>
          <a:p>
            <a:pPr eaLnBrk="1" hangingPunct="1"/>
            <a:r>
              <a:rPr lang="tr-TR" sz="2000" b="1" kern="0" dirty="0"/>
              <a:t>GENEL SEKRETERİ : </a:t>
            </a:r>
          </a:p>
          <a:p>
            <a:pPr eaLnBrk="1" hangingPunct="1"/>
            <a:r>
              <a:rPr lang="tr-TR" sz="2000" b="1" kern="0" dirty="0"/>
              <a:t>FEDERASYON İLETİŞİM BİLGİLERİ :</a:t>
            </a:r>
          </a:p>
          <a:p>
            <a:pPr eaLnBrk="1" hangingPunct="1"/>
            <a:r>
              <a:rPr lang="tr-TR" sz="2000" b="1" kern="0" dirty="0"/>
              <a:t>WEB ADRESİ VE SOSYAL MEDYA HESAPLARI 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11. 2025 YILINDA YURTDIŞINDA KATILINAN ULUSLARARASI ŞAMPİYONALAR VE TURNUVALAR</a:t>
            </a:r>
            <a:endParaRPr lang="tr-TR" sz="2400" dirty="0"/>
          </a:p>
        </p:txBody>
      </p:sp>
      <p:graphicFrame>
        <p:nvGraphicFramePr>
          <p:cNvPr id="4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871150"/>
              </p:ext>
            </p:extLst>
          </p:nvPr>
        </p:nvGraphicFramePr>
        <p:xfrm>
          <a:off x="142875" y="1142984"/>
          <a:ext cx="8821612" cy="488696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13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8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40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36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FAALİYETİN ADI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YERİ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TARİHİ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KAFİLEDEKİ SPORCU SAYISI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KAFİLEDEKİ İDARECİ VE ANTRENÖR SAYISI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GERÇEKLEŞEN HARCAMA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594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12. 2025 YILINDA YURTDIŞINDA KATILINAN KAMPLAR</a:t>
            </a:r>
            <a:endParaRPr lang="tr-TR" sz="2000" dirty="0"/>
          </a:p>
        </p:txBody>
      </p:sp>
      <p:graphicFrame>
        <p:nvGraphicFramePr>
          <p:cNvPr id="4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452577"/>
              </p:ext>
            </p:extLst>
          </p:nvPr>
        </p:nvGraphicFramePr>
        <p:xfrm>
          <a:off x="142875" y="1142984"/>
          <a:ext cx="8821612" cy="488696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13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8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40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36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KAMPIN ADI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YERİ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TARİHİ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KAFİLEDEKİ SPORCU SAYISI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KAFİLEDEKİ İDARECİ VE ANTRENÖR SAYISI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GERÇEKLEŞEN HARCAMA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749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630907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13. 2025 YILI KULÜPLERE YARDIM GİDERLERİ DETAYI</a:t>
            </a:r>
          </a:p>
        </p:txBody>
      </p:sp>
      <p:graphicFrame>
        <p:nvGraphicFramePr>
          <p:cNvPr id="4" name="3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30224442"/>
              </p:ext>
            </p:extLst>
          </p:nvPr>
        </p:nvGraphicFramePr>
        <p:xfrm>
          <a:off x="495294" y="1052736"/>
          <a:ext cx="7862920" cy="176784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110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0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0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0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8072">
                <a:tc gridSpan="4">
                  <a:txBody>
                    <a:bodyPr/>
                    <a:lstStyle/>
                    <a:p>
                      <a:pPr algn="ctr"/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  <a:r>
                        <a:rPr lang="tr-TR" sz="16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YILI KULÜPLERE</a:t>
                      </a:r>
                      <a:r>
                        <a:rPr lang="tr-TR" sz="16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YARDIM GİDERLERİ DETAYI</a:t>
                      </a:r>
                    </a:p>
                    <a:p>
                      <a:pPr algn="ctr"/>
                      <a:endParaRPr lang="tr-TR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r-TR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298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KULÜP SAYISI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AYNİ YARDIM MİKTARI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KULÜP SAYISI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NAKDİ YARDIM MİKTARI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latin typeface="+mn-lt"/>
                      </a:endParaRPr>
                    </a:p>
                    <a:p>
                      <a:pPr algn="ct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 bwMode="auto">
          <a:xfrm>
            <a:off x="495294" y="3140968"/>
            <a:ext cx="7973876" cy="630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tr-TR" sz="18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14. 2025 YILI MİLLİ TAKIM MALZEME ALIM GİDERLERİ DETAYI</a:t>
            </a:r>
            <a:endParaRPr kumimoji="0" lang="tr-TR" sz="18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3 Tablo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714951"/>
              </p:ext>
            </p:extLst>
          </p:nvPr>
        </p:nvGraphicFramePr>
        <p:xfrm>
          <a:off x="428596" y="3682009"/>
          <a:ext cx="7973876" cy="2195263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4280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3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0067">
                <a:tc gridSpan="2">
                  <a:txBody>
                    <a:bodyPr/>
                    <a:lstStyle/>
                    <a:p>
                      <a:pPr algn="ctr"/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  <a:r>
                        <a:rPr lang="tr-TR" sz="1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YILI MİLLİ TAKIM MALZEME ALIM </a:t>
                      </a:r>
                      <a:r>
                        <a:rPr lang="tr-TR" sz="1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GİDERLERİ DETAYI</a:t>
                      </a:r>
                    </a:p>
                    <a:p>
                      <a:pPr algn="ctr"/>
                      <a:endParaRPr lang="tr-TR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tr-TR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676">
                <a:tc>
                  <a:txBody>
                    <a:bodyPr/>
                    <a:lstStyle/>
                    <a:p>
                      <a:pPr algn="ctr"/>
                      <a:endParaRPr lang="tr-T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MİLLİ TAKIM MALZEME ALIM GİDERLERİ</a:t>
                      </a:r>
                    </a:p>
                    <a:p>
                      <a:pPr algn="ctr"/>
                      <a:endParaRPr lang="tr-T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latin typeface="Times New Roman" pitchFamily="18" charset="0"/>
                          <a:cs typeface="Times New Roman" pitchFamily="18" charset="0"/>
                        </a:rPr>
                        <a:t>DİĞER MALZEME ALIM GİDERLERİ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676">
                <a:tc>
                  <a:txBody>
                    <a:bodyPr/>
                    <a:lstStyle/>
                    <a:p>
                      <a:pPr algn="ctr"/>
                      <a:endParaRPr lang="tr-T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893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846931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15.YILLAR İTİBARİYLE FEDERASYON GELİR DAĞILIMI</a:t>
            </a:r>
          </a:p>
        </p:txBody>
      </p:sp>
      <p:graphicFrame>
        <p:nvGraphicFramePr>
          <p:cNvPr id="4" name="Group 14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3505019"/>
              </p:ext>
            </p:extLst>
          </p:nvPr>
        </p:nvGraphicFramePr>
        <p:xfrm>
          <a:off x="500034" y="1202576"/>
          <a:ext cx="8186767" cy="2370439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3332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84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62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73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507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507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41972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25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SHGM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TOTO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ÖZGELİR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SHGM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TOTO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ÖZGELİR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2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99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TOPLAM GELİR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TOPLAM GELİR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07981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16. 2025 YILI FEDERASYON GELİR VE GİDERLERİ</a:t>
            </a:r>
          </a:p>
        </p:txBody>
      </p:sp>
      <p:graphicFrame>
        <p:nvGraphicFramePr>
          <p:cNvPr id="4" name="3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69159091"/>
              </p:ext>
            </p:extLst>
          </p:nvPr>
        </p:nvGraphicFramePr>
        <p:xfrm>
          <a:off x="251520" y="404665"/>
          <a:ext cx="8784976" cy="6112781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725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9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5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3116">
                <a:tc gridSpan="2">
                  <a:txBody>
                    <a:bodyPr/>
                    <a:lstStyle/>
                    <a:p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GELİRLER  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                                                                    TOPLAM 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GİDERLER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                               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TOPLAM 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SHGM</a:t>
                      </a:r>
                      <a:r>
                        <a:rPr lang="tr-TR" sz="1200" baseline="0" dirty="0">
                          <a:latin typeface="+mn-lt"/>
                        </a:rPr>
                        <a:t> </a:t>
                      </a:r>
                      <a:r>
                        <a:rPr lang="tr-TR" sz="1200" baseline="0" dirty="0" smtClean="0">
                          <a:latin typeface="+mn-lt"/>
                        </a:rPr>
                        <a:t>YARDIMI  602.01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YURTİÇİ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SPOR </a:t>
                      </a:r>
                      <a:r>
                        <a:rPr lang="tr-TR" sz="1200" baseline="0" dirty="0">
                          <a:latin typeface="+mn-lt"/>
                        </a:rPr>
                        <a:t> TOTO (REKLAM </a:t>
                      </a:r>
                      <a:r>
                        <a:rPr lang="tr-TR" sz="1200" baseline="0" dirty="0" smtClean="0">
                          <a:latin typeface="+mn-lt"/>
                        </a:rPr>
                        <a:t>GELİRİ)600.02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YURTDIŞI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KATILIM PAYI-BAŞVURU HARÇ.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YURTİÇİ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SPORCU-ANTRENÖR-HAKEM,</a:t>
                      </a:r>
                      <a:r>
                        <a:rPr lang="tr-TR" sz="1200" u="none" strike="noStrike" baseline="0" dirty="0">
                          <a:latin typeface="+mn-lt"/>
                        </a:rPr>
                        <a:t> </a:t>
                      </a:r>
                      <a:r>
                        <a:rPr lang="tr-TR" sz="1200" u="none" strike="noStrike" dirty="0">
                          <a:latin typeface="+mn-lt"/>
                        </a:rPr>
                        <a:t>TESCİL-VİZE-LİSANS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YURTDIŞI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MİLLİ VE TEMSİLİ MÜSABAKA KATILIM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0" dirty="0"/>
                        <a:t>EĞİTİM</a:t>
                      </a:r>
                      <a:r>
                        <a:rPr lang="tr-TR" sz="1200" b="0" baseline="0" dirty="0"/>
                        <a:t> GİDERLERİ</a:t>
                      </a:r>
                      <a:endParaRPr lang="tr-TR" sz="12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TRANSFER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KULÜP YARDIM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647371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İTİRAZ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ALTYAPI ÇALIŞMALARI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CEZA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2028 OLİMP.OYUN. HAZ.GİD</a:t>
                      </a:r>
                      <a:r>
                        <a:rPr lang="tr-TR" sz="12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. *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YAYIN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TOHM </a:t>
                      </a:r>
                      <a:r>
                        <a:rPr lang="tr-TR" sz="12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GİDERLERİ *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SPONSORLUK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PROJE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REKLAM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SPOR MALZEMESİ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EĞİTİM</a:t>
                      </a:r>
                      <a:r>
                        <a:rPr lang="tr-TR" sz="12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DEMİRBAŞ ALIM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990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u="none" strike="noStrike" dirty="0">
                          <a:latin typeface="+mn-lt"/>
                        </a:rPr>
                        <a:t>KİRA VE İŞLETME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PERSONEL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ÜRÜN SATIŞ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TOPLANTI</a:t>
                      </a:r>
                      <a:r>
                        <a:rPr lang="tr-TR" sz="1200" u="none" strike="noStrike" baseline="0" dirty="0">
                          <a:latin typeface="+mn-lt"/>
                        </a:rPr>
                        <a:t>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995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ULUSLARARASI</a:t>
                      </a:r>
                      <a:r>
                        <a:rPr lang="tr-TR" sz="12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 KURULUŞLAR KATKI PAYI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DİĞER ORG. VE FAAL.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D</a:t>
                      </a:r>
                      <a:r>
                        <a:rPr lang="tr-TR" sz="12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İĞ</a:t>
                      </a: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ER GELİRLER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ÖDÜL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BÜRO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3116"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DİĞER GİDERLER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1115616" y="6518518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>
                <a:solidFill>
                  <a:srgbClr val="FF0000"/>
                </a:solidFill>
              </a:rPr>
              <a:t>* Olimpiyat Ve </a:t>
            </a:r>
            <a:r>
              <a:rPr lang="tr-TR" sz="1800" dirty="0" err="1" smtClean="0">
                <a:solidFill>
                  <a:srgbClr val="FF0000"/>
                </a:solidFill>
              </a:rPr>
              <a:t>Tohm</a:t>
            </a:r>
            <a:r>
              <a:rPr lang="tr-TR" sz="1800" dirty="0" smtClean="0">
                <a:solidFill>
                  <a:srgbClr val="FF0000"/>
                </a:solidFill>
              </a:rPr>
              <a:t> Toplam Gidere Dahil Edilmeyecek.</a:t>
            </a:r>
            <a:endParaRPr lang="tr-T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956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27383"/>
            <a:ext cx="8229600" cy="360040"/>
          </a:xfrm>
        </p:spPr>
        <p:txBody>
          <a:bodyPr/>
          <a:lstStyle/>
          <a:p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17. TOPLAM GELİRLERİN HARCAMA KALEMLERİNE ORANI</a:t>
            </a:r>
          </a:p>
        </p:txBody>
      </p:sp>
      <p:graphicFrame>
        <p:nvGraphicFramePr>
          <p:cNvPr id="4" name="3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85335598"/>
              </p:ext>
            </p:extLst>
          </p:nvPr>
        </p:nvGraphicFramePr>
        <p:xfrm>
          <a:off x="539552" y="332657"/>
          <a:ext cx="8208912" cy="628215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64221984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29600602"/>
                    </a:ext>
                  </a:extLst>
                </a:gridCol>
              </a:tblGrid>
              <a:tr h="3536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</a:rPr>
                        <a:t>TOPLAM</a:t>
                      </a: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  GELİRLER</a:t>
                      </a:r>
                      <a:endParaRPr lang="tr-T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SPORTİF GİDERLER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TOPLAM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ORAN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607">
                <a:tc rowSpan="20">
                  <a:txBody>
                    <a:bodyPr/>
                    <a:lstStyle/>
                    <a:p>
                      <a:pPr algn="l"/>
                      <a:r>
                        <a:rPr lang="tr-TR" sz="1600" dirty="0" smtClean="0">
                          <a:latin typeface="+mn-lt"/>
                        </a:rPr>
                        <a:t>…………...-TL</a:t>
                      </a:r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/>
                        <a:t>YURTİÇİ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lang="tr-TR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147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/>
                        <a:t>YURTDIŞI FAALİYET GİD.</a:t>
                      </a: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tr-TR" sz="1200" u="none" strike="noStrike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101718"/>
                  </a:ext>
                </a:extLst>
              </a:tr>
              <a:tr h="378523">
                <a:tc vMerge="1">
                  <a:txBody>
                    <a:bodyPr/>
                    <a:lstStyle/>
                    <a:p>
                      <a:pPr algn="l"/>
                      <a:endParaRPr lang="tr-TR" sz="12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/>
                        <a:t>YURTİÇİ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1442551"/>
                  </a:ext>
                </a:extLst>
              </a:tr>
              <a:tr h="259452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/>
                        <a:t>YURTDIŞI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5718382"/>
                  </a:ext>
                </a:extLst>
              </a:tr>
              <a:tr h="277197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TOHM-SEM </a:t>
                      </a:r>
                      <a:r>
                        <a:rPr lang="tr-TR" sz="1200" b="0" u="none" strike="noStrike" dirty="0" smtClean="0">
                          <a:solidFill>
                            <a:schemeClr val="tx1"/>
                          </a:solidFill>
                        </a:rPr>
                        <a:t>GİDERLERİ </a:t>
                      </a:r>
                      <a:endParaRPr lang="tr-TR" sz="12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tr-TR" sz="1200" b="0" dirty="0"/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120640"/>
                  </a:ext>
                </a:extLst>
              </a:tr>
              <a:tr h="256932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/>
                        <a:t>ÖDÜL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5595985"/>
                  </a:ext>
                </a:extLst>
              </a:tr>
              <a:tr h="28400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2028 OLİMP.OYUN. HAZ.GİD</a:t>
                      </a:r>
                      <a:r>
                        <a:rPr lang="tr-TR" sz="1200" b="0" u="none" strike="noStrike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4764398"/>
                  </a:ext>
                </a:extLst>
              </a:tr>
              <a:tr h="354431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/>
                        <a:t>SPOR MALZEMESİ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747">
                <a:tc vMerge="1">
                  <a:txBody>
                    <a:bodyPr/>
                    <a:lstStyle/>
                    <a:p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/>
                        <a:t>EĞİTİM VE ALT YAPI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A06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TOPLAM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A06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ORAN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A066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174573"/>
                  </a:ext>
                </a:extLst>
              </a:tr>
              <a:tr h="377499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200" b="0" dirty="0"/>
                        <a:t>EĞİTİM</a:t>
                      </a:r>
                      <a:r>
                        <a:rPr lang="tr-TR" sz="1200" b="0" baseline="0" dirty="0"/>
                        <a:t> GİDERLERİ</a:t>
                      </a:r>
                      <a:endParaRPr lang="tr-TR" sz="12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tr-TR" dirty="0"/>
                        <a:t>%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92381"/>
                  </a:ext>
                </a:extLst>
              </a:tr>
              <a:tr h="248346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KULÜP YARDIM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80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/>
                        <a:t>ALTYAPI ÇALIŞMALARI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809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İŞLETME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A06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TOPLAM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A066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</a:rPr>
                        <a:t>ORAN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A066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75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/>
                        <a:t>PROJE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%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420">
                <a:tc vMerge="1">
                  <a:txBody>
                    <a:bodyPr/>
                    <a:lstStyle/>
                    <a:p>
                      <a:pPr algn="l"/>
                      <a:endParaRPr lang="tr-TR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PERSONEL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2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BÜRO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300306"/>
                  </a:ext>
                </a:extLst>
              </a:tr>
              <a:tr h="2622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DEMİRBAŞ ALIM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823179"/>
                  </a:ext>
                </a:extLst>
              </a:tr>
              <a:tr h="262215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TOPLANTI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1974010"/>
                  </a:ext>
                </a:extLst>
              </a:tr>
              <a:tr h="325084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u="none" strike="noStrike" dirty="0">
                          <a:solidFill>
                            <a:schemeClr val="tx1"/>
                          </a:solidFill>
                        </a:rPr>
                        <a:t>DİĞER ORG. VE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8121183"/>
                  </a:ext>
                </a:extLst>
              </a:tr>
              <a:tr h="377499">
                <a:tc vMerge="1">
                  <a:txBody>
                    <a:bodyPr/>
                    <a:lstStyle/>
                    <a:p>
                      <a:pPr algn="l"/>
                      <a:endParaRPr lang="tr-TR" sz="12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DİĞER</a:t>
                      </a:r>
                      <a:r>
                        <a:rPr lang="tr-TR" sz="1200" b="0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GİDERLER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11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80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640"/>
            <a:ext cx="8642350" cy="1139825"/>
          </a:xfrm>
        </p:spPr>
        <p:txBody>
          <a:bodyPr/>
          <a:lstStyle/>
          <a:p>
            <a:pPr eaLnBrk="1" hangingPunct="1"/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18.2025 MALİ YILI İÇERİSİNDEKİ SPONSORLUK GELİRLERİ DÖKÜMÜ</a:t>
            </a:r>
            <a:r>
              <a:rPr lang="tr-TR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graphicFrame>
        <p:nvGraphicFramePr>
          <p:cNvPr id="52271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99138"/>
              </p:ext>
            </p:extLst>
          </p:nvPr>
        </p:nvGraphicFramePr>
        <p:xfrm>
          <a:off x="250825" y="1646238"/>
          <a:ext cx="8642350" cy="26517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066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4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4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5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FAALİYETİN ADI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368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SPONSORUN ADI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368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SPONSORLUK BEDELİ (NAKDİ)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368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SPONSORLUK BEDELİ (AYNİ )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3685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7628" name="Rectangle 185"/>
          <p:cNvSpPr>
            <a:spLocks noChangeArrowheads="1"/>
          </p:cNvSpPr>
          <p:nvPr/>
        </p:nvSpPr>
        <p:spPr bwMode="auto">
          <a:xfrm>
            <a:off x="0" y="521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sz="180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7544" y="4653136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2400" b="0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7544" y="5949280"/>
            <a:ext cx="8229600" cy="663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NOT: Bu bölümde sadece resmi sponsorluk sözleşmesi bulunan gelirler yazılacaktır.</a:t>
            </a:r>
            <a:endParaRPr kumimoji="0" lang="tr-TR" sz="1600" b="0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4900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19. FEDERASYONUN 2025 YIL SONU GENEL MALİ DURUMU</a:t>
            </a:r>
          </a:p>
        </p:txBody>
      </p:sp>
      <p:graphicFrame>
        <p:nvGraphicFramePr>
          <p:cNvPr id="4" name="3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467730483"/>
              </p:ext>
            </p:extLst>
          </p:nvPr>
        </p:nvGraphicFramePr>
        <p:xfrm>
          <a:off x="142844" y="1600200"/>
          <a:ext cx="8786876" cy="2828932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255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2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34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7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52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52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57296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2024       YILINDAN NAKİT DEVRİ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2024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YILINDAN BORÇ DEVRİ (-)</a:t>
                      </a:r>
                    </a:p>
                    <a:p>
                      <a:pPr algn="ctr"/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2025 YILI TOPLAM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 GELİRİ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2025 YILI TOPLAM GİDERİ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YIL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INA NAKİT DEVRİ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YILINA  BORÇ DEVRİ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</a:rPr>
                        <a:t> DÖNEM BAŞI GENEL DURUM</a:t>
                      </a:r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8292"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3 Tablo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8581399"/>
              </p:ext>
            </p:extLst>
          </p:nvPr>
        </p:nvGraphicFramePr>
        <p:xfrm>
          <a:off x="214282" y="4786322"/>
          <a:ext cx="8715436" cy="164307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245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03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43074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NOT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2026 DÖNEM BAŞI GENEL DURUMU EKSİ(-) İSE NEDENLERİNİ</a:t>
                      </a:r>
                      <a:r>
                        <a:rPr lang="tr-TR" sz="16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BURADA AÇIKLAYINIZ.</a:t>
                      </a:r>
                      <a:endParaRPr lang="tr-T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20. SPORCU-HAKEM-ANTRENÖR BELGE VE VİZE ÜCRETLERİ (2025)</a:t>
            </a:r>
          </a:p>
        </p:txBody>
      </p:sp>
      <p:graphicFrame>
        <p:nvGraphicFramePr>
          <p:cNvPr id="54313" name="Group 4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98035125"/>
              </p:ext>
            </p:extLst>
          </p:nvPr>
        </p:nvGraphicFramePr>
        <p:xfrm>
          <a:off x="539552" y="1268759"/>
          <a:ext cx="8364735" cy="503047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840">
                  <a:extLst>
                    <a:ext uri="{9D8B030D-6E8A-4147-A177-3AD203B41FA5}">
                      <a16:colId xmlns:a16="http://schemas.microsoft.com/office/drawing/2014/main" val="2529188355"/>
                    </a:ext>
                  </a:extLst>
                </a:gridCol>
                <a:gridCol w="617841">
                  <a:extLst>
                    <a:ext uri="{9D8B030D-6E8A-4147-A177-3AD203B41FA5}">
                      <a16:colId xmlns:a16="http://schemas.microsoft.com/office/drawing/2014/main" val="646174030"/>
                    </a:ext>
                  </a:extLst>
                </a:gridCol>
                <a:gridCol w="617840">
                  <a:extLst>
                    <a:ext uri="{9D8B030D-6E8A-4147-A177-3AD203B41FA5}">
                      <a16:colId xmlns:a16="http://schemas.microsoft.com/office/drawing/2014/main" val="2251023520"/>
                    </a:ext>
                  </a:extLst>
                </a:gridCol>
                <a:gridCol w="617841">
                  <a:extLst>
                    <a:ext uri="{9D8B030D-6E8A-4147-A177-3AD203B41FA5}">
                      <a16:colId xmlns:a16="http://schemas.microsoft.com/office/drawing/2014/main" val="2748789551"/>
                    </a:ext>
                  </a:extLst>
                </a:gridCol>
                <a:gridCol w="768998">
                  <a:extLst>
                    <a:ext uri="{9D8B030D-6E8A-4147-A177-3AD203B41FA5}">
                      <a16:colId xmlns:a16="http://schemas.microsoft.com/office/drawing/2014/main" val="3378904962"/>
                    </a:ext>
                  </a:extLst>
                </a:gridCol>
                <a:gridCol w="33961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0665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SPORCU BELGE ÜCRETLERİ</a:t>
                      </a:r>
                    </a:p>
                  </a:txBody>
                  <a:tcPr horzOverflow="overflow">
                    <a:solidFill>
                      <a:srgbClr val="A066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SPORCU LİSANS VİZE ÜCRETİ</a:t>
                      </a: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060526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MİLLİLİK BELGESİ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DİĞER BELGE ÜCRETLERİ 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TRANSFER ÜCRETİ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rgbClr val="A0665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HAKEM BELGE ÜCRETLERİ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solidFill>
                      <a:srgbClr val="A066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HAKEM YILLIK VİZE ÜCRETİ</a:t>
                      </a: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030918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İL HAKEM ÜCRETİ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ULUSAL HAKEM ÜCRETİ 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ADAY HAKEM ÜCRETİ  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</a:txBody>
                  <a:tcPr anchor="ctr" horzOverflow="overflow">
                    <a:solidFill>
                      <a:srgbClr val="A0665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ANTRENÖR BELGE ÜCRETLERİ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solidFill>
                      <a:srgbClr val="A066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ANTRENÖR YILLIK VİZE ÜCRETİ</a:t>
                      </a: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445463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KADEMELERİNE GÖRE ANTRENÖR BELGE ÜCRETLERİ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07512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5" y="0"/>
            <a:ext cx="8615291" cy="507981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21. 2026 TAHMİNİ </a:t>
            </a:r>
            <a:r>
              <a:rPr lang="tr-TR" sz="2000" b="1" dirty="0" smtClean="0">
                <a:solidFill>
                  <a:schemeClr val="accent5">
                    <a:lumMod val="75000"/>
                  </a:schemeClr>
                </a:solidFill>
              </a:rPr>
              <a:t>BÜTÇESİ</a:t>
            </a:r>
            <a:endParaRPr lang="tr-TR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3 Tablo Yer Tutucusu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47198861"/>
              </p:ext>
            </p:extLst>
          </p:nvPr>
        </p:nvGraphicFramePr>
        <p:xfrm>
          <a:off x="251520" y="404664"/>
          <a:ext cx="8792367" cy="5722971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767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1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9692">
                <a:tc gridSpan="2">
                  <a:txBody>
                    <a:bodyPr/>
                    <a:lstStyle/>
                    <a:p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GELİRLER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        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tr-TR" sz="1200" baseline="0" dirty="0" smtClean="0">
                          <a:solidFill>
                            <a:schemeClr val="tx1"/>
                          </a:solidFill>
                        </a:rPr>
                        <a:t>                                  </a:t>
                      </a:r>
                      <a:r>
                        <a:rPr lang="tr-TR" sz="1200" baseline="0" dirty="0">
                          <a:solidFill>
                            <a:schemeClr val="tx1"/>
                          </a:solidFill>
                        </a:rPr>
                        <a:t>TOPLAM 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sz="1200" dirty="0">
                          <a:solidFill>
                            <a:schemeClr val="tx1"/>
                          </a:solidFill>
                        </a:rPr>
                        <a:t>GİDER  </a:t>
                      </a:r>
                      <a:r>
                        <a:rPr lang="tr-TR" sz="1200" dirty="0" smtClean="0">
                          <a:solidFill>
                            <a:schemeClr val="tx1"/>
                          </a:solidFill>
                        </a:rPr>
                        <a:t>                                                       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</a:rPr>
                        <a:t>TOPLAM 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2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SHGM</a:t>
                      </a:r>
                      <a:r>
                        <a:rPr lang="tr-TR" sz="1200" baseline="0" dirty="0">
                          <a:latin typeface="+mn-lt"/>
                        </a:rPr>
                        <a:t> YARDIMI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YURTİÇİ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2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SPOR </a:t>
                      </a:r>
                      <a:r>
                        <a:rPr lang="tr-TR" sz="1200" baseline="0" dirty="0">
                          <a:latin typeface="+mn-lt"/>
                        </a:rPr>
                        <a:t> TOTO (REKLAM GELİRİ)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YURTDIŞI FAALİYET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152">
                <a:tc>
                  <a:txBody>
                    <a:bodyPr/>
                    <a:lstStyle/>
                    <a:p>
                      <a:pPr algn="l"/>
                      <a:r>
                        <a:rPr lang="tr-TR" sz="1200" dirty="0">
                          <a:latin typeface="+mn-lt"/>
                        </a:rPr>
                        <a:t>KATILIM PAYI-BAŞVURU HARÇ.</a:t>
                      </a:r>
                      <a:endParaRPr lang="tr-TR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YURTİÇİ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62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SPORCU-ANTRENÖR-HAKEM,</a:t>
                      </a:r>
                      <a:r>
                        <a:rPr lang="tr-TR" sz="1200" u="none" strike="noStrike" baseline="0" dirty="0">
                          <a:latin typeface="+mn-lt"/>
                        </a:rPr>
                        <a:t> </a:t>
                      </a:r>
                      <a:r>
                        <a:rPr lang="tr-TR" sz="1200" u="none" strike="noStrike" dirty="0">
                          <a:latin typeface="+mn-lt"/>
                        </a:rPr>
                        <a:t>TESCİL-VİZE-LİSANS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YURTDIŞI KAMP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769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MİLLİ VE TEMSİLİ MÜSABAKA KATILIM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0" dirty="0"/>
                        <a:t>EĞİTİM</a:t>
                      </a:r>
                      <a:r>
                        <a:rPr lang="tr-TR" sz="1200" b="0" baseline="0" dirty="0"/>
                        <a:t> GİDERLERİ</a:t>
                      </a:r>
                      <a:endParaRPr lang="tr-TR" sz="1200" b="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>
                          <a:latin typeface="+mn-lt"/>
                        </a:rPr>
                        <a:t>TRANSFER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KULÜP YARDIM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5841159"/>
                  </a:ext>
                </a:extLst>
              </a:tr>
              <a:tr h="2794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>
                          <a:latin typeface="+mn-lt"/>
                        </a:rPr>
                        <a:t>İTİRAZ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ALTYAPI ÇALIŞMALARI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>
                          <a:latin typeface="+mn-lt"/>
                        </a:rPr>
                        <a:t>CEZA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2028 OLİMP.OYUN. HAZ.GİD.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0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>
                          <a:latin typeface="+mn-lt"/>
                        </a:rPr>
                        <a:t>YAYIN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TOHM-SEM </a:t>
                      </a: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79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u="none" strike="noStrike" dirty="0">
                          <a:latin typeface="+mn-lt"/>
                        </a:rPr>
                        <a:t>SPONSORLUK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PROJE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REKLAM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SPOR MALZEMESİ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36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EĞİTİM</a:t>
                      </a:r>
                      <a:r>
                        <a:rPr lang="tr-TR" sz="12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DEMİRBAŞ ALIM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59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KİRA VE İŞLETME 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PERSONEL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4208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ÜRÜN SAT</a:t>
                      </a:r>
                      <a:r>
                        <a:rPr lang="tr-TR" sz="1200" b="1" u="none" strike="noStrike" dirty="0">
                          <a:latin typeface="+mn-lt"/>
                        </a:rPr>
                        <a:t>IŞ </a:t>
                      </a:r>
                      <a:r>
                        <a:rPr lang="tr-TR" sz="1200" u="none" strike="noStrike" dirty="0">
                          <a:latin typeface="+mn-lt"/>
                        </a:rPr>
                        <a:t>GELİRLERİ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TOPLANTI</a:t>
                      </a:r>
                      <a:r>
                        <a:rPr lang="tr-TR" sz="1200" u="none" strike="noStrike" baseline="0" dirty="0">
                          <a:latin typeface="+mn-lt"/>
                        </a:rPr>
                        <a:t>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915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ULUSLARARASI</a:t>
                      </a:r>
                      <a:r>
                        <a:rPr lang="tr-TR" sz="12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 KURULU</a:t>
                      </a:r>
                      <a:r>
                        <a:rPr lang="tr-TR" sz="1200" b="1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Ş</a:t>
                      </a:r>
                      <a:r>
                        <a:rPr lang="tr-TR" sz="1200" b="0" i="0" u="none" strike="noStrike" baseline="0" dirty="0">
                          <a:solidFill>
                            <a:schemeClr val="tx1"/>
                          </a:solidFill>
                          <a:latin typeface="+mn-lt"/>
                        </a:rPr>
                        <a:t>LAR KATKI PAYI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DİĞER ORG. VE FAAL. GİD.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6190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Dİ</a:t>
                      </a:r>
                      <a:r>
                        <a:rPr lang="tr-TR" sz="12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Ğ</a:t>
                      </a:r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ER GELİRLER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ÖDÜL GİDERLERİ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8015"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BÜRO GİDERLERİ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5565">
                <a:tc>
                  <a:txBody>
                    <a:bodyPr/>
                    <a:lstStyle/>
                    <a:p>
                      <a:pPr algn="l" fontAlgn="b"/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latin typeface="+mn-lt"/>
                        </a:rPr>
                        <a:t>DİĞER GİDERLER</a:t>
                      </a:r>
                      <a:endParaRPr lang="tr-TR" sz="12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tr-TR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09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1" y="260648"/>
            <a:ext cx="8549551" cy="1164905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1.FAAL İL VE KULÜP SAYISI </a:t>
            </a:r>
          </a:p>
        </p:txBody>
      </p:sp>
      <p:graphicFrame>
        <p:nvGraphicFramePr>
          <p:cNvPr id="6287" name="Group 14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99724836"/>
              </p:ext>
            </p:extLst>
          </p:nvPr>
        </p:nvGraphicFramePr>
        <p:xfrm>
          <a:off x="251521" y="821636"/>
          <a:ext cx="8424935" cy="2250174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936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22164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 İL SAYISI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 KULÜP SAYISI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30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tr-TR" sz="9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</a:t>
                      </a: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(GERÇEKLEŞME)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 </a:t>
                      </a:r>
                      <a:r>
                        <a:rPr kumimoji="0" lang="tr-TR" sz="9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</a:t>
                      </a: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tr-TR" sz="9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</a:t>
                      </a: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tr-TR" sz="9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GERÇEKLEŞME</a:t>
                      </a: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ÜLKE     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ÇAPINDAKİ</a:t>
                      </a:r>
                      <a:endParaRPr kumimoji="0" lang="tr-TR" sz="9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FAALİYETLERE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KATILAN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KULÜP SAYISI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 </a:t>
                      </a:r>
                      <a:r>
                        <a:rPr kumimoji="0" lang="tr-TR" sz="9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</a:t>
                      </a:r>
                      <a:r>
                        <a:rPr kumimoji="0" lang="tr-TR" sz="9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7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469809"/>
              </p:ext>
            </p:extLst>
          </p:nvPr>
        </p:nvGraphicFramePr>
        <p:xfrm>
          <a:off x="285071" y="3717032"/>
          <a:ext cx="8391385" cy="266674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476420">
                  <a:extLst>
                    <a:ext uri="{9D8B030D-6E8A-4147-A177-3AD203B41FA5}">
                      <a16:colId xmlns:a16="http://schemas.microsoft.com/office/drawing/2014/main" val="3219092618"/>
                    </a:ext>
                  </a:extLst>
                </a:gridCol>
                <a:gridCol w="1586373">
                  <a:extLst>
                    <a:ext uri="{9D8B030D-6E8A-4147-A177-3AD203B41FA5}">
                      <a16:colId xmlns:a16="http://schemas.microsoft.com/office/drawing/2014/main" val="2678943165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36220751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45614822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3892517632"/>
                    </a:ext>
                  </a:extLst>
                </a:gridCol>
              </a:tblGrid>
              <a:tr h="86602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SPORCU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(HEDEF)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(GERÇEKLEŞME)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tr-TR" sz="12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HEDEF</a:t>
                      </a: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3928894442"/>
                  </a:ext>
                </a:extLst>
              </a:tr>
              <a:tr h="65981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 Sporcu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 Sporcu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Sporcu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Sporcu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418296312"/>
                  </a:ext>
                </a:extLst>
              </a:tr>
              <a:tr h="3642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ERKEK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976" marR="89976" marT="46787" marB="46787" anchor="ctr" horzOverflow="overflow"/>
                </a:tc>
                <a:extLst>
                  <a:ext uri="{0D108BD9-81ED-4DB2-BD59-A6C34878D82A}">
                    <a16:rowId xmlns:a16="http://schemas.microsoft.com/office/drawing/2014/main" val="3411749464"/>
                  </a:ext>
                </a:extLst>
              </a:tr>
              <a:tr h="3642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KADIN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3862544721"/>
                  </a:ext>
                </a:extLst>
              </a:tr>
              <a:tr h="409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56377477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285071" y="3163588"/>
            <a:ext cx="84249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kern="0" dirty="0">
                <a:solidFill>
                  <a:srgbClr val="B88472">
                    <a:lumMod val="75000"/>
                  </a:srgbClr>
                </a:solidFill>
                <a:latin typeface="Rockwell"/>
                <a:ea typeface="+mj-ea"/>
                <a:cs typeface="+mj-cs"/>
              </a:rPr>
              <a:t>2. YILLAR İTİBARIYLA FAAL SPORCU SAYISI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5608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02915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22. 2028 OLİMPİYAT OYUNLARINA HAZIRLIK PROGRAMLARI MALİ DÖKÜMLERİ (2026 Yılı İçin)</a:t>
            </a:r>
          </a:p>
        </p:txBody>
      </p:sp>
      <p:graphicFrame>
        <p:nvGraphicFramePr>
          <p:cNvPr id="11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083511"/>
              </p:ext>
            </p:extLst>
          </p:nvPr>
        </p:nvGraphicFramePr>
        <p:xfrm>
          <a:off x="286889" y="1142984"/>
          <a:ext cx="8605592" cy="541655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861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GİDERİN KONUSU 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 HARCAMA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KAMP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MÜSABAKA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MALZEME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SAĞLIK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DİĞER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88016464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SPOR TEKNİK ELEMAN GİDERİ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425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02915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23. 2028 PARALİMPİK OYUNLARINA HAZIRLIK PROGRAMLARI MALİ DÖKÜMLERİ ( 2026 Yılı İçin)</a:t>
            </a:r>
          </a:p>
        </p:txBody>
      </p:sp>
      <p:graphicFrame>
        <p:nvGraphicFramePr>
          <p:cNvPr id="11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083511"/>
              </p:ext>
            </p:extLst>
          </p:nvPr>
        </p:nvGraphicFramePr>
        <p:xfrm>
          <a:off x="286889" y="1142984"/>
          <a:ext cx="8605592" cy="541655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861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GİDERİN KONUSU 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 HARCAMA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KAMP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MÜSABAKA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MALZEME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SAĞLIK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DİĞER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88016464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SPOR TEKNİK ELEMAN GİDERİ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375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6889" y="271824"/>
            <a:ext cx="8229600" cy="702915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24. TOHM/SEM PROJESİ KAPSAMINDA  YAPILACAK GİDERLERİN MALİ DÖKÜMLERİ</a:t>
            </a:r>
          </a:p>
        </p:txBody>
      </p:sp>
      <p:graphicFrame>
        <p:nvGraphicFramePr>
          <p:cNvPr id="7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270773"/>
              </p:ext>
            </p:extLst>
          </p:nvPr>
        </p:nvGraphicFramePr>
        <p:xfrm>
          <a:off x="286889" y="1142984"/>
          <a:ext cx="8605592" cy="4740277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861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GİDERİN KONUSU 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 HARCAMA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52"/>
            <a:ext cx="8229600" cy="1341932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25. 2026 YILI İÇİN FEDERASYONUNUZ TARAFINDAN TALİP OLUNAN VEYA ORGANİZASYONU ALINAN ULUSLARARASI FAALİYETLER İLE YAKLAŞIK MALİYETLERİ NELERDİR?</a:t>
            </a:r>
            <a:r>
              <a:rPr lang="tr-TR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graphicFrame>
        <p:nvGraphicFramePr>
          <p:cNvPr id="6" name="Tablo Yer Tutucusu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32285312"/>
              </p:ext>
            </p:extLst>
          </p:nvPr>
        </p:nvGraphicFramePr>
        <p:xfrm>
          <a:off x="179512" y="1844824"/>
          <a:ext cx="8548263" cy="3528392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6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423473785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714632922"/>
                    </a:ext>
                  </a:extLst>
                </a:gridCol>
              </a:tblGrid>
              <a:tr h="849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FAALİYETİN ADI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TARİH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KATILACAK TAHMİNİ ÜLKE SAYISI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 </a:t>
                      </a: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SPORCU SAYISI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YAKLAŞIK MALİYET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YAKLAŞIK GELİR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BAKANLIK İZNİ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3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464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229600" cy="1139825"/>
          </a:xfrm>
        </p:spPr>
        <p:txBody>
          <a:bodyPr/>
          <a:lstStyle/>
          <a:p>
            <a:pPr eaLnBrk="1" hangingPunct="1"/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26. ULUSLARARASI FEDERASYONLARIN KURULLARINDA GÖREV ALANLAR </a:t>
            </a:r>
            <a:r>
              <a:rPr lang="tr-TR" sz="3200" b="1" dirty="0"/>
              <a:t/>
            </a:r>
            <a:br>
              <a:rPr lang="tr-TR" sz="3200" b="1" dirty="0"/>
            </a:br>
            <a:endParaRPr lang="tr-TR" sz="3200" b="1" dirty="0"/>
          </a:p>
        </p:txBody>
      </p:sp>
      <p:sp>
        <p:nvSpPr>
          <p:cNvPr id="4" name="Dikdörtgen 3"/>
          <p:cNvSpPr/>
          <p:nvPr/>
        </p:nvSpPr>
        <p:spPr>
          <a:xfrm>
            <a:off x="4045266" y="2163724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tr-T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5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200255"/>
              </p:ext>
            </p:extLst>
          </p:nvPr>
        </p:nvGraphicFramePr>
        <p:xfrm>
          <a:off x="468313" y="1219722"/>
          <a:ext cx="8424862" cy="284027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087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16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  YILI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ULUSLARARASI FEDERASYONLARIN KURULLARINDA GÖREV ALANLAR </a:t>
                      </a: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ADI- SOYADI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FEDERASYONUNUZDAKİ GÖREVİ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ULUSLARARASI FEDERASYONLARDAKİ GÖREVİ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 FEDERASYON/ KONF./BİRLİK)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TELEFON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7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8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389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0639"/>
            <a:ext cx="8229600" cy="840089"/>
          </a:xfrm>
        </p:spPr>
        <p:txBody>
          <a:bodyPr/>
          <a:lstStyle/>
          <a:p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000" b="1" dirty="0">
                <a:solidFill>
                  <a:schemeClr val="accent5">
                    <a:lumMod val="75000"/>
                  </a:schemeClr>
                </a:solidFill>
              </a:rPr>
              <a:t>27.FEDERASYON BAŞKANLIĞININ YÖNETİM KURULU LİSTESİ</a:t>
            </a:r>
          </a:p>
        </p:txBody>
      </p:sp>
      <p:graphicFrame>
        <p:nvGraphicFramePr>
          <p:cNvPr id="206861" name="Group 1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94330322"/>
              </p:ext>
            </p:extLst>
          </p:nvPr>
        </p:nvGraphicFramePr>
        <p:xfrm>
          <a:off x="251520" y="980728"/>
          <a:ext cx="8640963" cy="36004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276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5900">
                  <a:extLst>
                    <a:ext uri="{9D8B030D-6E8A-4147-A177-3AD203B41FA5}">
                      <a16:colId xmlns:a16="http://schemas.microsoft.com/office/drawing/2014/main" val="2878742587"/>
                    </a:ext>
                  </a:extLst>
                </a:gridCol>
                <a:gridCol w="1269914">
                  <a:extLst>
                    <a:ext uri="{9D8B030D-6E8A-4147-A177-3AD203B41FA5}">
                      <a16:colId xmlns:a16="http://schemas.microsoft.com/office/drawing/2014/main" val="1083132677"/>
                    </a:ext>
                  </a:extLst>
                </a:gridCol>
                <a:gridCol w="1472907">
                  <a:extLst>
                    <a:ext uri="{9D8B030D-6E8A-4147-A177-3AD203B41FA5}">
                      <a16:colId xmlns:a16="http://schemas.microsoft.com/office/drawing/2014/main" val="2527331896"/>
                    </a:ext>
                  </a:extLst>
                </a:gridCol>
                <a:gridCol w="1472907">
                  <a:extLst>
                    <a:ext uri="{9D8B030D-6E8A-4147-A177-3AD203B41FA5}">
                      <a16:colId xmlns:a16="http://schemas.microsoft.com/office/drawing/2014/main" val="674106735"/>
                    </a:ext>
                  </a:extLst>
                </a:gridCol>
                <a:gridCol w="1472907">
                  <a:extLst>
                    <a:ext uri="{9D8B030D-6E8A-4147-A177-3AD203B41FA5}">
                      <a16:colId xmlns:a16="http://schemas.microsoft.com/office/drawing/2014/main" val="1744971629"/>
                    </a:ext>
                  </a:extLst>
                </a:gridCol>
              </a:tblGrid>
              <a:tr h="941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 SOYAD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FEDERASYONDAKİ GÖREVİ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EĞİTİMİ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MESLEĞİ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E-MAİL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CEP TELEFONU NUMARASI</a:t>
                      </a: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9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2921425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1294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28. FEDERASYON GÖREVLİLERİNİN HARCIRAH MİKTARLARI (2025)</a:t>
            </a:r>
            <a:endParaRPr lang="tr-TR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53313" name="Group 6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01418909"/>
              </p:ext>
            </p:extLst>
          </p:nvPr>
        </p:nvGraphicFramePr>
        <p:xfrm>
          <a:off x="457200" y="1357313"/>
          <a:ext cx="8229600" cy="4758058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543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GÖREVİ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YURTİÇİ YOL HARCIRAHI                                                   (1 GÜNLÜK)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YURTDIŞI YOL HARCIRAHI                  (1 GÜNLÜK )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Başkan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Başkan V.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Yönetim kurulu Üyeleri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Sekreter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Personel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Başhakem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Yardımcı Hakem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Gözlemci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Antrenör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Sporcular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 elemanı 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Diğer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352928" cy="864095"/>
          </a:xfrm>
        </p:spPr>
        <p:txBody>
          <a:bodyPr/>
          <a:lstStyle/>
          <a:p>
            <a:r>
              <a:rPr lang="tr-TR" sz="16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1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29. FEDERASYON MÜLKİYETİNDE VEYA KULLANIMINDA BULUNAN GAYRİMENKUL İLE ARAÇ BİLGİLERİ</a:t>
            </a:r>
            <a:endParaRPr lang="tr-TR" sz="1800" b="1" dirty="0"/>
          </a:p>
        </p:txBody>
      </p:sp>
      <p:graphicFrame>
        <p:nvGraphicFramePr>
          <p:cNvPr id="96259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86756061"/>
              </p:ext>
            </p:extLst>
          </p:nvPr>
        </p:nvGraphicFramePr>
        <p:xfrm>
          <a:off x="214282" y="1484785"/>
          <a:ext cx="8822213" cy="406520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28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5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7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07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2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68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577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GAYRİMENKUL ADI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BULUNDUĞU  İL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SAHİPLİK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</a:t>
                      </a:r>
                      <a:r>
                        <a:rPr kumimoji="0" lang="tr-T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²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’Sİ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AYLIK KİRA GİDERİ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AYLIK İŞLETME GİDERİ</a:t>
                      </a: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1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5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ARAÇ MARKASI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MODELİ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SAHİPLİK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EDİNME DEĞERİ</a:t>
                      </a: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AYLIK KİRA GİDERİ</a:t>
                      </a: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5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5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2915840811"/>
                  </a:ext>
                </a:extLst>
              </a:tr>
            </a:tbl>
          </a:graphicData>
        </a:graphic>
      </p:graphicFrame>
      <p:sp>
        <p:nvSpPr>
          <p:cNvPr id="72750" name="Rectangle 47"/>
          <p:cNvSpPr>
            <a:spLocks noChangeArrowheads="1"/>
          </p:cNvSpPr>
          <p:nvPr/>
        </p:nvSpPr>
        <p:spPr bwMode="auto">
          <a:xfrm>
            <a:off x="3168650" y="3154363"/>
            <a:ext cx="184150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16" tIns="45707" rIns="91416" bIns="45707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81169" cy="648072"/>
          </a:xfrm>
        </p:spPr>
        <p:txBody>
          <a:bodyPr/>
          <a:lstStyle/>
          <a:p>
            <a:pPr eaLnBrk="1" hangingPunct="1">
              <a:defRPr/>
            </a:pPr>
            <a:r>
              <a:rPr lang="tr-TR" sz="1600" b="1" dirty="0">
                <a:solidFill>
                  <a:schemeClr val="accent5">
                    <a:lumMod val="75000"/>
                  </a:schemeClr>
                </a:solidFill>
              </a:rPr>
              <a:t>30. SÖZLEŞMELİ OLARAK ÇALIŞAN ANTRENÖR/PERSONEL VE ALINAN DANIŞMANLIK ÜCRET BİLGİLERİ</a:t>
            </a:r>
            <a:endParaRPr lang="tr-TR" sz="16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5353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092740"/>
              </p:ext>
            </p:extLst>
          </p:nvPr>
        </p:nvGraphicFramePr>
        <p:xfrm>
          <a:off x="251644" y="980727"/>
          <a:ext cx="8712968" cy="3375623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833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9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2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9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4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95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682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ADI – SOYADI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POZİSYONU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ÖĞRENİM DURUMU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YAŞI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SÖZLEŞME SÜRESİ (YIL) 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YABANCI DİL DÜZEYİ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VERİLEN NET ÜCRET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(TL)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2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200" dirty="0">
                        <a:solidFill>
                          <a:srgbClr val="0000CC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 dirty="0">
                        <a:solidFill>
                          <a:srgbClr val="0000CC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2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200" dirty="0">
                        <a:solidFill>
                          <a:srgbClr val="0000CC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 dirty="0">
                        <a:solidFill>
                          <a:srgbClr val="0000CC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9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556" name="Rectangle 232"/>
          <p:cNvSpPr>
            <a:spLocks noChangeArrowheads="1"/>
          </p:cNvSpPr>
          <p:nvPr/>
        </p:nvSpPr>
        <p:spPr bwMode="auto">
          <a:xfrm>
            <a:off x="0" y="4630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6" tIns="45707" rIns="91416" bIns="45707" anchor="ctr">
            <a:spAutoFit/>
          </a:bodyPr>
          <a:lstStyle/>
          <a:p>
            <a:endParaRPr lang="tr-TR" sz="1800" dirty="0"/>
          </a:p>
        </p:txBody>
      </p:sp>
      <p:sp>
        <p:nvSpPr>
          <p:cNvPr id="5" name="1 Başlık"/>
          <p:cNvSpPr txBox="1">
            <a:spLocks/>
          </p:cNvSpPr>
          <p:nvPr/>
        </p:nvSpPr>
        <p:spPr bwMode="auto">
          <a:xfrm>
            <a:off x="251520" y="4668715"/>
            <a:ext cx="8507288" cy="512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600" b="1" kern="0" dirty="0">
                <a:latin typeface="+mj-lt"/>
                <a:ea typeface="+mj-ea"/>
                <a:cs typeface="+mj-cs"/>
              </a:rPr>
              <a:t>Federasyon başkanlığımızca hazırlanan sunum içeriğinde bildirilen verilerin doğruluğunu beyan ve kabul ederim.</a:t>
            </a:r>
            <a:endParaRPr kumimoji="0" lang="tr-TR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 bwMode="auto">
          <a:xfrm>
            <a:off x="263217" y="5229200"/>
            <a:ext cx="5184576" cy="41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7" rIns="91416" bIns="45707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600" b="1" kern="0" noProof="0" dirty="0">
                <a:latin typeface="+mj-lt"/>
                <a:ea typeface="+mj-ea"/>
                <a:cs typeface="+mj-cs"/>
              </a:rPr>
              <a:t>Tarih: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1" i="0" u="none" strike="noStrike" kern="0" cap="none" spc="0" normalizeH="0" baseline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Federasyon</a:t>
            </a:r>
            <a:r>
              <a:rPr kumimoji="0" lang="tr-TR" sz="1600" b="1" i="0" u="none" strike="noStrike" kern="0" cap="none" spc="0" normalizeH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Başkanı Adı Soyadı: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600" b="1" kern="0" baseline="0" noProof="0" dirty="0">
                <a:latin typeface="+mj-lt"/>
                <a:ea typeface="+mj-ea"/>
                <a:cs typeface="+mj-cs"/>
              </a:rPr>
              <a:t>İmza</a:t>
            </a:r>
            <a:r>
              <a:rPr lang="tr-TR" sz="1600" b="1" kern="0" noProof="0" dirty="0"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1" i="0" u="none" strike="noStrike" kern="0" cap="none" spc="0" normalizeH="0" baseline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Mühür</a:t>
            </a:r>
            <a:endParaRPr kumimoji="0" lang="tr-TR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62725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8589640" cy="1760513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3. 2025 YILINDA MİLLİ OLAN SPORCU SAYILARI </a:t>
            </a:r>
            <a:b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graphicFrame>
        <p:nvGraphicFramePr>
          <p:cNvPr id="7292" name="Group 12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86683614"/>
              </p:ext>
            </p:extLst>
          </p:nvPr>
        </p:nvGraphicFramePr>
        <p:xfrm>
          <a:off x="323528" y="404664"/>
          <a:ext cx="7962107" cy="2334638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476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94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582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SPORCU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KATEGORİ</a:t>
                      </a: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u="none" strike="noStrike" kern="1200" cap="none" normalizeH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47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ERKEK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KADIN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3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8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6" marR="91416" marT="45707" marB="45707" anchor="ctr" horzOverflow="overflow"/>
                </a:tc>
                <a:extLst>
                  <a:ext uri="{0D108BD9-81ED-4DB2-BD59-A6C34878D82A}">
                    <a16:rowId xmlns:a16="http://schemas.microsoft.com/office/drawing/2014/main" val="680037376"/>
                  </a:ext>
                </a:extLst>
              </a:tr>
            </a:tbl>
          </a:graphicData>
        </a:graphic>
      </p:graphicFrame>
      <p:sp>
        <p:nvSpPr>
          <p:cNvPr id="4" name="Dikdörtgen 3"/>
          <p:cNvSpPr/>
          <p:nvPr/>
        </p:nvSpPr>
        <p:spPr>
          <a:xfrm>
            <a:off x="352131" y="2996952"/>
            <a:ext cx="79621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4.MİLLİ TAKIM SEÇME KRİTERLERİ</a:t>
            </a:r>
            <a:endParaRPr lang="tr-TR" sz="2400" dirty="0">
              <a:latin typeface="+mj-lt"/>
            </a:endParaRPr>
          </a:p>
        </p:txBody>
      </p:sp>
      <p:graphicFrame>
        <p:nvGraphicFramePr>
          <p:cNvPr id="7" name="Group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2624503"/>
              </p:ext>
            </p:extLst>
          </p:nvPr>
        </p:nvGraphicFramePr>
        <p:xfrm>
          <a:off x="323527" y="3573016"/>
          <a:ext cx="8409621" cy="2616201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8409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16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Milli Takım Seçme Kriterlerini ve Linkini Ekleyiniz.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76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8B3A6B7B-992B-CA62-E809-F4B3C32A5EDA}"/>
              </a:ext>
            </a:extLst>
          </p:cNvPr>
          <p:cNvSpPr txBox="1"/>
          <p:nvPr/>
        </p:nvSpPr>
        <p:spPr>
          <a:xfrm>
            <a:off x="251520" y="476672"/>
            <a:ext cx="86409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5.FEDERASYON BAŞKANLIĞINIZIN STRATEJİK PLANI </a:t>
            </a:r>
            <a:endParaRPr lang="tr-TR" sz="2400" dirty="0">
              <a:latin typeface="+mj-lt"/>
            </a:endParaRPr>
          </a:p>
        </p:txBody>
      </p:sp>
      <p:graphicFrame>
        <p:nvGraphicFramePr>
          <p:cNvPr id="15" name="Group 13">
            <a:extLst>
              <a:ext uri="{FF2B5EF4-FFF2-40B4-BE49-F238E27FC236}">
                <a16:creationId xmlns:a16="http://schemas.microsoft.com/office/drawing/2014/main" id="{8CD23E20-ECE7-BF1C-C098-DB06DB1459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9711178"/>
              </p:ext>
            </p:extLst>
          </p:nvPr>
        </p:nvGraphicFramePr>
        <p:xfrm>
          <a:off x="367189" y="1124745"/>
          <a:ext cx="8409621" cy="257858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8409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16224">
                <a:tc>
                  <a:txBody>
                    <a:bodyPr/>
                    <a:lstStyle/>
                    <a:p>
                      <a:r>
                        <a:rPr lang="tr-TR" sz="1600" dirty="0"/>
                        <a:t>Stratejik Planınızın Linkini Ekleyiniz. </a:t>
                      </a:r>
                    </a:p>
                    <a:p>
                      <a:r>
                        <a:rPr lang="tr-TR" sz="1600" dirty="0"/>
                        <a:t>Hazırlanan Stratejik Plan Çerçevesinde Çalışmalarınızı Başlıklar Halinde Kısaca Özetleyiniz.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1416" marR="91416" marT="45707" marB="4570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144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251518" y="658788"/>
          <a:ext cx="8022470" cy="385033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941400">
                  <a:extLst>
                    <a:ext uri="{9D8B030D-6E8A-4147-A177-3AD203B41FA5}">
                      <a16:colId xmlns:a16="http://schemas.microsoft.com/office/drawing/2014/main" val="1492325460"/>
                    </a:ext>
                  </a:extLst>
                </a:gridCol>
                <a:gridCol w="1049301">
                  <a:extLst>
                    <a:ext uri="{9D8B030D-6E8A-4147-A177-3AD203B41FA5}">
                      <a16:colId xmlns:a16="http://schemas.microsoft.com/office/drawing/2014/main" val="4092988366"/>
                    </a:ext>
                  </a:extLst>
                </a:gridCol>
                <a:gridCol w="745090">
                  <a:extLst>
                    <a:ext uri="{9D8B030D-6E8A-4147-A177-3AD203B41FA5}">
                      <a16:colId xmlns:a16="http://schemas.microsoft.com/office/drawing/2014/main" val="2700422963"/>
                    </a:ext>
                  </a:extLst>
                </a:gridCol>
                <a:gridCol w="893112">
                  <a:extLst>
                    <a:ext uri="{9D8B030D-6E8A-4147-A177-3AD203B41FA5}">
                      <a16:colId xmlns:a16="http://schemas.microsoft.com/office/drawing/2014/main" val="3883139162"/>
                    </a:ext>
                  </a:extLst>
                </a:gridCol>
                <a:gridCol w="782576">
                  <a:extLst>
                    <a:ext uri="{9D8B030D-6E8A-4147-A177-3AD203B41FA5}">
                      <a16:colId xmlns:a16="http://schemas.microsoft.com/office/drawing/2014/main" val="1921136288"/>
                    </a:ext>
                  </a:extLst>
                </a:gridCol>
                <a:gridCol w="778996">
                  <a:extLst>
                    <a:ext uri="{9D8B030D-6E8A-4147-A177-3AD203B41FA5}">
                      <a16:colId xmlns:a16="http://schemas.microsoft.com/office/drawing/2014/main" val="3595987775"/>
                    </a:ext>
                  </a:extLst>
                </a:gridCol>
                <a:gridCol w="782576">
                  <a:extLst>
                    <a:ext uri="{9D8B030D-6E8A-4147-A177-3AD203B41FA5}">
                      <a16:colId xmlns:a16="http://schemas.microsoft.com/office/drawing/2014/main" val="454140639"/>
                    </a:ext>
                  </a:extLst>
                </a:gridCol>
                <a:gridCol w="1049419">
                  <a:extLst>
                    <a:ext uri="{9D8B030D-6E8A-4147-A177-3AD203B41FA5}">
                      <a16:colId xmlns:a16="http://schemas.microsoft.com/office/drawing/2014/main" val="1415129703"/>
                    </a:ext>
                  </a:extLst>
                </a:gridCol>
              </a:tblGrid>
              <a:tr h="1088412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STATÜLERİ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(HEDEF)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(GERÇEKLEŞME)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(HEDEF)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468522584"/>
                  </a:ext>
                </a:extLst>
              </a:tr>
              <a:tr h="276426">
                <a:tc v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KADIN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ERKEK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KADIN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ERKEK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KADIN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ERKEK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3101634782"/>
                  </a:ext>
                </a:extLst>
              </a:tr>
              <a:tr h="3071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ADAY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4221025588"/>
                  </a:ext>
                </a:extLst>
              </a:tr>
              <a:tr h="3071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İL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3112053664"/>
                  </a:ext>
                </a:extLst>
              </a:tr>
              <a:tr h="3071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ULUSAL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30212746"/>
                  </a:ext>
                </a:extLst>
              </a:tr>
              <a:tr h="3071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ULUSLARARASI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793070163"/>
                  </a:ext>
                </a:extLst>
              </a:tr>
              <a:tr h="30714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ARA TOPLAM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4077503733"/>
                  </a:ext>
                </a:extLst>
              </a:tr>
              <a:tr h="64499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   ULUSLARARASI ORG. GÖREV ALAN HAKEM SAYISI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415408340"/>
                  </a:ext>
                </a:extLst>
              </a:tr>
              <a:tr h="27089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TOPLAM</a:t>
                      </a: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496517268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251518" y="0"/>
            <a:ext cx="63367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kern="0" dirty="0">
                <a:solidFill>
                  <a:srgbClr val="B88472">
                    <a:lumMod val="75000"/>
                  </a:srgbClr>
                </a:solidFill>
                <a:latin typeface="Rockwell"/>
                <a:ea typeface="+mj-ea"/>
                <a:cs typeface="+mj-cs"/>
              </a:rPr>
              <a:t>6. HAKEM SAYILARI</a:t>
            </a:r>
            <a:r>
              <a:rPr lang="tr-TR" sz="2400" kern="0" dirty="0">
                <a:solidFill>
                  <a:srgbClr val="B88472">
                    <a:lumMod val="75000"/>
                  </a:srgbClr>
                </a:solidFill>
                <a:latin typeface="Rockwell"/>
                <a:ea typeface="+mj-ea"/>
                <a:cs typeface="+mj-cs"/>
              </a:rPr>
              <a:t> </a:t>
            </a:r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idx="1"/>
          </p:nvPr>
        </p:nvSpPr>
        <p:spPr>
          <a:xfrm>
            <a:off x="251518" y="4581129"/>
            <a:ext cx="8022470" cy="504056"/>
          </a:xfrm>
        </p:spPr>
        <p:txBody>
          <a:bodyPr/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 </a:t>
            </a:r>
            <a:r>
              <a:rPr lang="tr-TR" sz="16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2025 FAAL HAKEM SAYILARI</a:t>
            </a:r>
          </a:p>
        </p:txBody>
      </p:sp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758467"/>
              </p:ext>
            </p:extLst>
          </p:nvPr>
        </p:nvGraphicFramePr>
        <p:xfrm>
          <a:off x="371867" y="5186040"/>
          <a:ext cx="8088564" cy="701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96188">
                  <a:extLst>
                    <a:ext uri="{9D8B030D-6E8A-4147-A177-3AD203B41FA5}">
                      <a16:colId xmlns:a16="http://schemas.microsoft.com/office/drawing/2014/main" val="3229287518"/>
                    </a:ext>
                  </a:extLst>
                </a:gridCol>
                <a:gridCol w="2696188">
                  <a:extLst>
                    <a:ext uri="{9D8B030D-6E8A-4147-A177-3AD203B41FA5}">
                      <a16:colId xmlns:a16="http://schemas.microsoft.com/office/drawing/2014/main" val="279267657"/>
                    </a:ext>
                  </a:extLst>
                </a:gridCol>
                <a:gridCol w="2696188">
                  <a:extLst>
                    <a:ext uri="{9D8B030D-6E8A-4147-A177-3AD203B41FA5}">
                      <a16:colId xmlns:a16="http://schemas.microsoft.com/office/drawing/2014/main" val="29674136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KADIN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ERKEK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chemeClr val="tx1"/>
                          </a:solidFill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886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68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729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507413" cy="1139825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7.KADEMELERİNE GÖRE ANTRENÖR SAYILARI</a:t>
            </a:r>
            <a:r>
              <a:rPr lang="tr-TR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graphicFrame>
        <p:nvGraphicFramePr>
          <p:cNvPr id="10311" name="Group 7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8266049"/>
              </p:ext>
            </p:extLst>
          </p:nvPr>
        </p:nvGraphicFramePr>
        <p:xfrm>
          <a:off x="80544" y="548681"/>
          <a:ext cx="8663463" cy="3598443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358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4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36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0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6407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KADEMELERİ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(HEDEF)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2025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(GERÇEKLEŞME)</a:t>
                      </a: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(HEDEF)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4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6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II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52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III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19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IV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8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 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552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280166" y="4437112"/>
            <a:ext cx="86634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2025 FAAL ANTRENÖR SAYILARI</a:t>
            </a:r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456890"/>
              </p:ext>
            </p:extLst>
          </p:nvPr>
        </p:nvGraphicFramePr>
        <p:xfrm>
          <a:off x="280166" y="5085184"/>
          <a:ext cx="8564496" cy="731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54832">
                  <a:extLst>
                    <a:ext uri="{9D8B030D-6E8A-4147-A177-3AD203B41FA5}">
                      <a16:colId xmlns:a16="http://schemas.microsoft.com/office/drawing/2014/main" val="659354225"/>
                    </a:ext>
                  </a:extLst>
                </a:gridCol>
                <a:gridCol w="2854832">
                  <a:extLst>
                    <a:ext uri="{9D8B030D-6E8A-4147-A177-3AD203B41FA5}">
                      <a16:colId xmlns:a16="http://schemas.microsoft.com/office/drawing/2014/main" val="1882627883"/>
                    </a:ext>
                  </a:extLst>
                </a:gridCol>
                <a:gridCol w="2854832">
                  <a:extLst>
                    <a:ext uri="{9D8B030D-6E8A-4147-A177-3AD203B41FA5}">
                      <a16:colId xmlns:a16="http://schemas.microsoft.com/office/drawing/2014/main" val="602767195"/>
                    </a:ext>
                  </a:extLst>
                </a:gridCol>
              </a:tblGrid>
              <a:tr h="182932">
                <a:tc>
                  <a:txBody>
                    <a:bodyPr/>
                    <a:lstStyle/>
                    <a:p>
                      <a:pPr algn="ctr"/>
                      <a:r>
                        <a:rPr lang="tr-TR" b="0" dirty="0">
                          <a:solidFill>
                            <a:schemeClr val="tx1"/>
                          </a:solidFill>
                        </a:rPr>
                        <a:t>KADIN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>
                          <a:solidFill>
                            <a:schemeClr val="tx1"/>
                          </a:solidFill>
                        </a:rPr>
                        <a:t>ERKEK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>
                          <a:solidFill>
                            <a:schemeClr val="tx1"/>
                          </a:solidFill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381285"/>
                  </a:ext>
                </a:extLst>
              </a:tr>
              <a:tr h="182932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665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701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0"/>
            <a:ext cx="8148638" cy="436563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8. 2025 YILINDA ELDE EDİLEN SPORTİF BAŞARI VE MADALYALAR</a:t>
            </a:r>
          </a:p>
        </p:txBody>
      </p:sp>
      <p:graphicFrame>
        <p:nvGraphicFramePr>
          <p:cNvPr id="34973" name="Group 1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141985"/>
              </p:ext>
            </p:extLst>
          </p:nvPr>
        </p:nvGraphicFramePr>
        <p:xfrm>
          <a:off x="323528" y="1071546"/>
          <a:ext cx="8410912" cy="513831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563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0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35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5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8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391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2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ULUSLARARASI FAALİYETLER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KATEGORİ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ALTIN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GÜMÜŞ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BRONZ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TOPLAM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NOT ( İLK 3 DERECE DIŞINDA ELDE EDİLEN  BAŞARILAR)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251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DÜNYA ŞAMPİYONALARI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BÜYÜKLER</a:t>
                      </a: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GENÇLER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YILDIZLAR</a:t>
                      </a: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251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AVRUPA ŞAMPİYONALARI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BÜYÜKLER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GENÇLER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YILDIZLAR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53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251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ULUSLARARASI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TURNUVALAR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BÜYÜKLER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GENÇLER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YILDIZLAR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2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TOPLAM</a:t>
                      </a: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18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OLİMPİYAT OYUNLARI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2869767975"/>
                  </a:ext>
                </a:extLst>
              </a:tr>
              <a:tr h="2605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PARALİMPİK OYUNLARI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357634948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ÇOKLU OYUNLAR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82096619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530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3"/>
            <a:ext cx="8229600" cy="1440160"/>
          </a:xfrm>
        </p:spPr>
        <p:txBody>
          <a:bodyPr/>
          <a:lstStyle/>
          <a:p>
            <a:pPr eaLnBrk="1" hangingPunct="1"/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9. 2025 YILINDA SPORCULARINIZIN / TAKIMLARINIZIN DÜNYA  VE AVRUPA KLASMANINDAKİ YERİ</a:t>
            </a:r>
            <a:r>
              <a:rPr lang="tr-TR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sz="1800" b="1" dirty="0">
                <a:solidFill>
                  <a:schemeClr val="accent5">
                    <a:lumMod val="75000"/>
                  </a:schemeClr>
                </a:solidFill>
              </a:rPr>
              <a:t>(SADECE BÜYÜKLER KATEGORİSİ)</a:t>
            </a:r>
          </a:p>
        </p:txBody>
      </p:sp>
      <p:graphicFrame>
        <p:nvGraphicFramePr>
          <p:cNvPr id="10" name="Tablo Yer Tutucusu 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09458813"/>
              </p:ext>
            </p:extLst>
          </p:nvPr>
        </p:nvGraphicFramePr>
        <p:xfrm>
          <a:off x="457200" y="1600201"/>
          <a:ext cx="8363272" cy="4989195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844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0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37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8186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458"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latin typeface="Times New Roman" pitchFamily="18" charset="0"/>
                          <a:cs typeface="Times New Roman" pitchFamily="18" charset="0"/>
                        </a:rPr>
                        <a:t>BRANŞ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latin typeface="Times New Roman" pitchFamily="18" charset="0"/>
                          <a:cs typeface="Times New Roman" pitchFamily="18" charset="0"/>
                        </a:rPr>
                        <a:t>SIRALAMA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latin typeface="Times New Roman" pitchFamily="18" charset="0"/>
                          <a:cs typeface="Times New Roman" pitchFamily="18" charset="0"/>
                        </a:rPr>
                        <a:t>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latin typeface="Times New Roman" pitchFamily="18" charset="0"/>
                          <a:cs typeface="Times New Roman" pitchFamily="18" charset="0"/>
                        </a:rPr>
                        <a:t>ADI</a:t>
                      </a:r>
                      <a:r>
                        <a:rPr lang="tr-TR" sz="11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SOYADI</a:t>
                      </a:r>
                      <a:endParaRPr lang="tr-TR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823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b="0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8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/>
          <a:lstStyle/>
          <a:p>
            <a:pPr eaLnBrk="1" hangingPunct="1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</a:rPr>
              <a:t>10.2025 YILINDA YURTİÇİNDE DÜZENLENEN ULUSLARARASI ŞAMPİYONALAR VE TURNUVALAR</a:t>
            </a:r>
          </a:p>
        </p:txBody>
      </p:sp>
      <p:graphicFrame>
        <p:nvGraphicFramePr>
          <p:cNvPr id="20537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203265"/>
              </p:ext>
            </p:extLst>
          </p:nvPr>
        </p:nvGraphicFramePr>
        <p:xfrm>
          <a:off x="179512" y="1412776"/>
          <a:ext cx="8623586" cy="360457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55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708">
                  <a:extLst>
                    <a:ext uri="{9D8B030D-6E8A-4147-A177-3AD203B41FA5}">
                      <a16:colId xmlns:a16="http://schemas.microsoft.com/office/drawing/2014/main" val="1146998308"/>
                    </a:ext>
                  </a:extLst>
                </a:gridCol>
                <a:gridCol w="809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2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9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87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004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67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FAALİYETİN ADI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YERİ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TARİHİ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KATILAN ÜLKE SAYISI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KATILAN YABANCI SP. SAYISI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 HARCAMA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GERÇEKLEŞEN HARCAMA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ALINAN KATILIM PAYI TOPLAMI</a:t>
                      </a:r>
                      <a:endParaRPr kumimoji="0" lang="tr-T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ÖNGÖRÜLENDEN FAZLA HARCAMALARIN NEDENİ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(VARSA )</a:t>
                      </a:r>
                    </a:p>
                  </a:txBody>
                  <a:tcPr marL="36000" marR="360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1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1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0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4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7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77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GENEL TOPLAM</a:t>
                      </a: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Kenar Çizgili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16" tIns="45707" rIns="91416" bIns="45707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tr-TR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16" tIns="45707" rIns="91416" bIns="45707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tr-TR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enar Çizgili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ar Çizgili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ar Çizgili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9240</TotalTime>
  <Words>1143</Words>
  <Application>Microsoft Office PowerPoint</Application>
  <PresentationFormat>Ekran Gösterisi (4:3)</PresentationFormat>
  <Paragraphs>449</Paragraphs>
  <Slides>28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4" baseType="lpstr">
      <vt:lpstr>Arial</vt:lpstr>
      <vt:lpstr>Garamond</vt:lpstr>
      <vt:lpstr>Rockwell</vt:lpstr>
      <vt:lpstr>Times New Roman</vt:lpstr>
      <vt:lpstr>Wingdings</vt:lpstr>
      <vt:lpstr>Kenar Çizgili</vt:lpstr>
      <vt:lpstr>FEDERASYON LOGOSU  TÜRKİYE ……… FEDERASYONU</vt:lpstr>
      <vt:lpstr>1.FAAL İL VE KULÜP SAYISI </vt:lpstr>
      <vt:lpstr>3. 2025 YILINDA MİLLİ OLAN SPORCU SAYILARI   </vt:lpstr>
      <vt:lpstr>PowerPoint Sunusu</vt:lpstr>
      <vt:lpstr>PowerPoint Sunusu</vt:lpstr>
      <vt:lpstr>7.KADEMELERİNE GÖRE ANTRENÖR SAYILARI </vt:lpstr>
      <vt:lpstr>8. 2025 YILINDA ELDE EDİLEN SPORTİF BAŞARI VE MADALYALAR</vt:lpstr>
      <vt:lpstr>9. 2025 YILINDA SPORCULARINIZIN / TAKIMLARINIZIN DÜNYA  VE AVRUPA KLASMANINDAKİ YERİ (SADECE BÜYÜKLER KATEGORİSİ)</vt:lpstr>
      <vt:lpstr>10.2025 YILINDA YURTİÇİNDE DÜZENLENEN ULUSLARARASI ŞAMPİYONALAR VE TURNUVALAR</vt:lpstr>
      <vt:lpstr>11. 2025 YILINDA YURTDIŞINDA KATILINAN ULUSLARARASI ŞAMPİYONALAR VE TURNUVALAR</vt:lpstr>
      <vt:lpstr>12. 2025 YILINDA YURTDIŞINDA KATILINAN KAMPLAR</vt:lpstr>
      <vt:lpstr>13. 2025 YILI KULÜPLERE YARDIM GİDERLERİ DETAYI</vt:lpstr>
      <vt:lpstr> 15.YILLAR İTİBARİYLE FEDERASYON GELİR DAĞILIMI</vt:lpstr>
      <vt:lpstr>16. 2025 YILI FEDERASYON GELİR VE GİDERLERİ</vt:lpstr>
      <vt:lpstr>17. TOPLAM GELİRLERİN HARCAMA KALEMLERİNE ORANI</vt:lpstr>
      <vt:lpstr> 18.2025 MALİ YILI İÇERİSİNDEKİ SPONSORLUK GELİRLERİ DÖKÜMÜ </vt:lpstr>
      <vt:lpstr> 19. FEDERASYONUN 2025 YIL SONU GENEL MALİ DURUMU</vt:lpstr>
      <vt:lpstr> 20. SPORCU-HAKEM-ANTRENÖR BELGE VE VİZE ÜCRETLERİ (2025)</vt:lpstr>
      <vt:lpstr>21. 2026 TAHMİNİ BÜTÇESİ</vt:lpstr>
      <vt:lpstr>22. 2028 OLİMPİYAT OYUNLARINA HAZIRLIK PROGRAMLARI MALİ DÖKÜMLERİ (2026 Yılı İçin)</vt:lpstr>
      <vt:lpstr>23. 2028 PARALİMPİK OYUNLARINA HAZIRLIK PROGRAMLARI MALİ DÖKÜMLERİ ( 2026 Yılı İçin)</vt:lpstr>
      <vt:lpstr>24. TOHM/SEM PROJESİ KAPSAMINDA  YAPILACAK GİDERLERİN MALİ DÖKÜMLERİ</vt:lpstr>
      <vt:lpstr> 25. 2026 YILI İÇİN FEDERASYONUNUZ TARAFINDAN TALİP OLUNAN VEYA ORGANİZASYONU ALINAN ULUSLARARASI FAALİYETLER İLE YAKLAŞIK MALİYETLERİ NELERDİR? </vt:lpstr>
      <vt:lpstr>26. ULUSLARARASI FEDERASYONLARIN KURULLARINDA GÖREV ALANLAR  </vt:lpstr>
      <vt:lpstr> 27.FEDERASYON BAŞKANLIĞININ YÖNETİM KURULU LİSTESİ</vt:lpstr>
      <vt:lpstr> 28. FEDERASYON GÖREVLİLERİNİN HARCIRAH MİKTARLARI (2025)</vt:lpstr>
      <vt:lpstr> 29. FEDERASYON MÜLKİYETİNDE VEYA KULLANIMINDA BULUNAN GAYRİMENKUL İLE ARAÇ BİLGİLERİ</vt:lpstr>
      <vt:lpstr>30. SÖZLEŞMELİ OLARAK ÇALIŞAN ANTRENÖR/PERSONEL VE ALINAN DANIŞMANLIK ÜCRET BİLGİLERİ</vt:lpstr>
    </vt:vector>
  </TitlesOfParts>
  <Company>GSGM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BADMİNTON FEDERASYONU</dc:title>
  <dc:creator>YASEMİN GÖK</dc:creator>
  <cp:lastModifiedBy>Selma DILLI</cp:lastModifiedBy>
  <cp:revision>1323</cp:revision>
  <cp:lastPrinted>2025-12-03T11:19:58Z</cp:lastPrinted>
  <dcterms:created xsi:type="dcterms:W3CDTF">2006-02-08T14:51:48Z</dcterms:created>
  <dcterms:modified xsi:type="dcterms:W3CDTF">2025-12-24T08:45:13Z</dcterms:modified>
</cp:coreProperties>
</file>